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4" r:id="rId2"/>
    <p:sldId id="263" r:id="rId3"/>
    <p:sldId id="257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66"/>
    <a:srgbClr val="0000FF"/>
    <a:srgbClr val="FB6333"/>
    <a:srgbClr val="FC9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439" autoAdjust="0"/>
  </p:normalViewPr>
  <p:slideViewPr>
    <p:cSldViewPr snapToGrid="0">
      <p:cViewPr varScale="1">
        <p:scale>
          <a:sx n="103" d="100"/>
          <a:sy n="103" d="100"/>
        </p:scale>
        <p:origin x="189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C97B3-C671-4EE8-BF25-231FB8DF405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83E7A-A900-419E-A58D-150F2F22F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31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A83E7A-A900-419E-A58D-150F2F22FF0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56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A83E7A-A900-419E-A58D-150F2F22FF0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86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A83E7A-A900-419E-A58D-150F2F22FF0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56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73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7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42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40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32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14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27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94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72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12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6D3A4C-646B-4A0F-8ADC-D8A5FBDD140A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185556-6034-47FD-8F93-8011C3BBE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45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6EB3820-7B22-68F0-5D1F-3887B2308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28"/>
            <a:ext cx="9144000" cy="524854"/>
          </a:xfrm>
          <a:prstGeom prst="rect">
            <a:avLst/>
          </a:prstGeom>
          <a:solidFill>
            <a:srgbClr val="FC9474"/>
          </a:solidFill>
          <a:ln w="28575">
            <a:solidFill>
              <a:srgbClr val="FF9147"/>
            </a:solidFill>
          </a:ln>
          <a:effectLst/>
        </p:spPr>
        <p:txBody>
          <a:bodyPr wrap="none" lIns="74196" tIns="37098" rIns="74196" bIns="3709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742113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　体力アップ分析シート</a:t>
            </a:r>
            <a:r>
              <a:rPr lang="ja-JP" altLang="en-US" sz="2800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　　　</a:t>
            </a:r>
            <a:r>
              <a:rPr lang="ja-JP" altLang="en-US" sz="2400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○○学校</a:t>
            </a:r>
          </a:p>
        </p:txBody>
      </p:sp>
      <p:sp>
        <p:nvSpPr>
          <p:cNvPr id="7" name="スクロール: 横 6">
            <a:extLst>
              <a:ext uri="{FF2B5EF4-FFF2-40B4-BE49-F238E27FC236}">
                <a16:creationId xmlns:a16="http://schemas.microsoft.com/office/drawing/2014/main" id="{EF1E061E-8D8C-71C4-99A9-A59D9C4A6C8B}"/>
              </a:ext>
            </a:extLst>
          </p:cNvPr>
          <p:cNvSpPr/>
          <p:nvPr/>
        </p:nvSpPr>
        <p:spPr>
          <a:xfrm>
            <a:off x="204281" y="3191761"/>
            <a:ext cx="8735438" cy="1301387"/>
          </a:xfrm>
          <a:prstGeom prst="horizontalScroll">
            <a:avLst/>
          </a:prstGeom>
          <a:solidFill>
            <a:srgbClr val="FFC000"/>
          </a:solidFill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AAB15CB-16F7-D312-0FFD-5BFACF95C0BF}"/>
              </a:ext>
            </a:extLst>
          </p:cNvPr>
          <p:cNvSpPr/>
          <p:nvPr/>
        </p:nvSpPr>
        <p:spPr>
          <a:xfrm>
            <a:off x="101601" y="1830419"/>
            <a:ext cx="3963481" cy="8537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実態（環境・学校の状況等）　</a:t>
            </a:r>
            <a:r>
              <a:rPr kumimoji="1" lang="ja-JP" altLang="en-US" sz="1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ポジティブ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endParaRPr kumimoji="1" lang="en-US" altLang="ja-JP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605472F-CA8F-F0B0-6E96-7DE34BAE3752}"/>
              </a:ext>
            </a:extLst>
          </p:cNvPr>
          <p:cNvSpPr/>
          <p:nvPr/>
        </p:nvSpPr>
        <p:spPr>
          <a:xfrm>
            <a:off x="5038281" y="1816328"/>
            <a:ext cx="4004117" cy="8678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実態（環境・学校の状況等）　</a:t>
            </a:r>
            <a:r>
              <a:rPr kumimoji="1" lang="ja-JP" altLang="en-US" sz="16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ネガティブ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endParaRPr kumimoji="1" lang="en-US" altLang="ja-JP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四角形: メモ 16">
            <a:extLst>
              <a:ext uri="{FF2B5EF4-FFF2-40B4-BE49-F238E27FC236}">
                <a16:creationId xmlns:a16="http://schemas.microsoft.com/office/drawing/2014/main" id="{56A355E7-4C41-01AE-ECEC-2D0DE3EBA75E}"/>
              </a:ext>
            </a:extLst>
          </p:cNvPr>
          <p:cNvSpPr/>
          <p:nvPr/>
        </p:nvSpPr>
        <p:spPr>
          <a:xfrm>
            <a:off x="104777" y="4734964"/>
            <a:ext cx="8913871" cy="2081223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/>
          </a:p>
          <a:p>
            <a:r>
              <a:rPr kumimoji="1" lang="en-US" altLang="ja-JP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取り組む・重点化する事項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endParaRPr kumimoji="1" lang="en-US" altLang="ja-JP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7E47B66-ED0F-4720-F1FA-09F6BFAC5546}"/>
              </a:ext>
            </a:extLst>
          </p:cNvPr>
          <p:cNvSpPr/>
          <p:nvPr/>
        </p:nvSpPr>
        <p:spPr>
          <a:xfrm>
            <a:off x="102680" y="570602"/>
            <a:ext cx="8939718" cy="11915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分析結果</a:t>
            </a:r>
            <a:r>
              <a:rPr kumimoji="1"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endParaRPr kumimoji="1"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2E0B048-F676-3E67-88B4-579ABE6FED19}"/>
              </a:ext>
            </a:extLst>
          </p:cNvPr>
          <p:cNvGrpSpPr/>
          <p:nvPr/>
        </p:nvGrpSpPr>
        <p:grpSpPr>
          <a:xfrm>
            <a:off x="3964745" y="1765356"/>
            <a:ext cx="1167321" cy="1066334"/>
            <a:chOff x="3902141" y="1907068"/>
            <a:chExt cx="1167321" cy="1801993"/>
          </a:xfrm>
        </p:grpSpPr>
        <p:sp>
          <p:nvSpPr>
            <p:cNvPr id="12" name="矢印: 三方向 11">
              <a:extLst>
                <a:ext uri="{FF2B5EF4-FFF2-40B4-BE49-F238E27FC236}">
                  <a16:creationId xmlns:a16="http://schemas.microsoft.com/office/drawing/2014/main" id="{255F61E4-C680-B496-17AF-47AC0C7C84BA}"/>
                </a:ext>
              </a:extLst>
            </p:cNvPr>
            <p:cNvSpPr/>
            <p:nvPr/>
          </p:nvSpPr>
          <p:spPr>
            <a:xfrm rot="10800000">
              <a:off x="3902141" y="2355008"/>
              <a:ext cx="1167321" cy="1354053"/>
            </a:xfrm>
            <a:prstGeom prst="leftRightUp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CF44B65-7E2C-216F-5962-979701DB8142}"/>
                </a:ext>
              </a:extLst>
            </p:cNvPr>
            <p:cNvSpPr/>
            <p:nvPr/>
          </p:nvSpPr>
          <p:spPr>
            <a:xfrm>
              <a:off x="4361912" y="1907068"/>
              <a:ext cx="254332" cy="6727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矢印: 下 17">
            <a:extLst>
              <a:ext uri="{FF2B5EF4-FFF2-40B4-BE49-F238E27FC236}">
                <a16:creationId xmlns:a16="http://schemas.microsoft.com/office/drawing/2014/main" id="{04D04375-797A-B51B-CDBC-C5DF3CEDFBC3}"/>
              </a:ext>
            </a:extLst>
          </p:cNvPr>
          <p:cNvSpPr/>
          <p:nvPr/>
        </p:nvSpPr>
        <p:spPr>
          <a:xfrm>
            <a:off x="4257574" y="4379838"/>
            <a:ext cx="581659" cy="3284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23333E5-02EB-BAB1-C717-9B812794D9F0}"/>
              </a:ext>
            </a:extLst>
          </p:cNvPr>
          <p:cNvSpPr txBox="1"/>
          <p:nvPr/>
        </p:nvSpPr>
        <p:spPr>
          <a:xfrm>
            <a:off x="2076110" y="2842178"/>
            <a:ext cx="494458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○○学校の体力向上の目標設定</a:t>
            </a:r>
          </a:p>
        </p:txBody>
      </p:sp>
    </p:spTree>
    <p:extLst>
      <p:ext uri="{BB962C8B-B14F-4D97-AF65-F5344CB8AC3E}">
        <p14:creationId xmlns:p14="http://schemas.microsoft.com/office/powerpoint/2010/main" val="406574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6EB3820-7B22-68F0-5D1F-3887B2308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27"/>
            <a:ext cx="9144000" cy="923329"/>
          </a:xfrm>
          <a:prstGeom prst="rect">
            <a:avLst/>
          </a:prstGeom>
          <a:solidFill>
            <a:srgbClr val="FC9474"/>
          </a:solidFill>
          <a:ln w="28575">
            <a:solidFill>
              <a:srgbClr val="FF9147"/>
            </a:solidFill>
          </a:ln>
          <a:effectLst/>
        </p:spPr>
        <p:txBody>
          <a:bodyPr wrap="none" lIns="74196" tIns="37098" rIns="74196" bIns="3709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742113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sz="4000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体力向上の取組に向けて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373F3B-9C19-FD6A-0C7D-FE1C55C46248}"/>
              </a:ext>
            </a:extLst>
          </p:cNvPr>
          <p:cNvSpPr txBox="1"/>
          <p:nvPr/>
        </p:nvSpPr>
        <p:spPr>
          <a:xfrm>
            <a:off x="0" y="1162219"/>
            <a:ext cx="9143999" cy="5586145"/>
          </a:xfrm>
          <a:prstGeom prst="rect">
            <a:avLst/>
          </a:prstGeom>
          <a:solidFill>
            <a:srgbClr val="FFFFCC"/>
          </a:solidFill>
          <a:effectLst>
            <a:softEdge rad="635000"/>
          </a:effectLst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①結果分析（成果分析）</a:t>
            </a:r>
            <a:endParaRPr kumimoji="1" lang="en-US" altLang="ja-JP" sz="3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　経年変化（比較する年度を設定する） </a:t>
            </a:r>
            <a:r>
              <a:rPr kumimoji="1"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例</a:t>
            </a:r>
            <a:r>
              <a:rPr kumimoji="1" lang="en-US" altLang="ja-JP" sz="2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:R</a:t>
            </a:r>
            <a:r>
              <a:rPr kumimoji="1"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元</a:t>
            </a:r>
            <a:r>
              <a:rPr kumimoji="1"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kumimoji="1"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コロナ禍前</a:t>
            </a:r>
            <a:r>
              <a:rPr kumimoji="1"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　　　</a:t>
            </a:r>
            <a:endParaRPr kumimoji="1"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 県・市町平均との比較、種目別、学年別、性別</a:t>
            </a:r>
            <a:endParaRPr kumimoji="1"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　</a:t>
            </a:r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AB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ー</a:t>
            </a:r>
            <a:r>
              <a:rPr kumimoji="1" lang="en-US" altLang="ja-JP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DE</a:t>
            </a: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値</a:t>
            </a:r>
            <a:endParaRPr kumimoji="1"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　アンケート結果との関連</a:t>
            </a:r>
            <a:endParaRPr kumimoji="1"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②実態把握</a:t>
            </a:r>
            <a:endParaRPr kumimoji="1" lang="en-US" altLang="ja-JP" sz="3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　強み（ポジティブ）と弱み（ネガティブ）は何か</a:t>
            </a:r>
            <a:endParaRPr kumimoji="1" lang="en-US" altLang="ja-JP" sz="2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環境や学校の状況などから</a:t>
            </a:r>
            <a:endParaRPr kumimoji="1"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③実態に即した体力向上の取組の推進</a:t>
            </a:r>
            <a:endParaRPr kumimoji="1" lang="en-US" altLang="ja-JP" sz="3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県や市町の取組も参考に</a:t>
            </a:r>
            <a:endParaRPr kumimoji="1"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82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6EB3820-7B22-68F0-5D1F-3887B2308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28"/>
            <a:ext cx="9144000" cy="524854"/>
          </a:xfrm>
          <a:prstGeom prst="rect">
            <a:avLst/>
          </a:prstGeom>
          <a:solidFill>
            <a:srgbClr val="FC9474"/>
          </a:solidFill>
          <a:ln w="28575">
            <a:solidFill>
              <a:srgbClr val="FF9147"/>
            </a:solidFill>
          </a:ln>
          <a:effectLst/>
        </p:spPr>
        <p:txBody>
          <a:bodyPr wrap="none" lIns="74196" tIns="37098" rIns="74196" bIns="3709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742113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(</a:t>
            </a:r>
            <a:r>
              <a:rPr lang="ja-JP" altLang="en-US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記入例</a:t>
            </a:r>
            <a:r>
              <a:rPr lang="en-US" altLang="ja-JP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　　　体力アップ分析シート</a:t>
            </a:r>
            <a:r>
              <a:rPr lang="ja-JP" altLang="en-US" sz="2800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　　　</a:t>
            </a:r>
            <a:r>
              <a:rPr lang="ja-JP" altLang="en-US" sz="2400" b="1" kern="0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○○学校</a:t>
            </a:r>
          </a:p>
        </p:txBody>
      </p:sp>
      <p:sp>
        <p:nvSpPr>
          <p:cNvPr id="7" name="スクロール: 横 6">
            <a:extLst>
              <a:ext uri="{FF2B5EF4-FFF2-40B4-BE49-F238E27FC236}">
                <a16:creationId xmlns:a16="http://schemas.microsoft.com/office/drawing/2014/main" id="{EF1E061E-8D8C-71C4-99A9-A59D9C4A6C8B}"/>
              </a:ext>
            </a:extLst>
          </p:cNvPr>
          <p:cNvSpPr/>
          <p:nvPr/>
        </p:nvSpPr>
        <p:spPr>
          <a:xfrm>
            <a:off x="204281" y="3191761"/>
            <a:ext cx="8735438" cy="1301387"/>
          </a:xfrm>
          <a:prstGeom prst="horizontalScroll">
            <a:avLst/>
          </a:prstGeom>
          <a:solidFill>
            <a:srgbClr val="FFC000"/>
          </a:solidFill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・総合評価Ｄ＋Ｅの値を前年比５ポイント減らす。</a:t>
            </a:r>
            <a:endParaRPr kumimoji="1" lang="en-US" altLang="ja-JP" sz="20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・運動やスポーツの実施時間、週</a:t>
            </a:r>
            <a:r>
              <a:rPr kumimoji="1" lang="en-US" altLang="ja-JP" sz="2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60</a:t>
            </a:r>
            <a:r>
              <a:rPr kumimoji="1" lang="ja-JP" altLang="en-US" sz="2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分未満の児童を半減する。</a:t>
            </a:r>
            <a:endParaRPr kumimoji="1" lang="en-US" altLang="ja-JP" sz="20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・ボール投げの平均値において、男女とも前年比＋２ｍ。</a:t>
            </a:r>
            <a:endParaRPr kumimoji="1" lang="en-US" altLang="ja-JP" sz="20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AAB15CB-16F7-D312-0FFD-5BFACF95C0BF}"/>
              </a:ext>
            </a:extLst>
          </p:cNvPr>
          <p:cNvSpPr/>
          <p:nvPr/>
        </p:nvSpPr>
        <p:spPr>
          <a:xfrm>
            <a:off x="101601" y="1830419"/>
            <a:ext cx="4004117" cy="10012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実態（環境・学校の状況等）　</a:t>
            </a:r>
            <a:r>
              <a:rPr kumimoji="1" lang="ja-JP" altLang="en-US" sz="1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ポジティブ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kumimoji="1" lang="ja-JP" altLang="en-US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・校庭が広い、遊具が豊富、外遊びが盛ん</a:t>
            </a:r>
            <a:endParaRPr kumimoji="1" lang="en-US" altLang="ja-JP" sz="1600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・先生たちの協力体制（体育部など）がある</a:t>
            </a:r>
            <a:endParaRPr kumimoji="1" lang="en-US" altLang="ja-JP" sz="1600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・交流活動、児童会・生徒会活動が盛ん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605472F-CA8F-F0B0-6E96-7DE34BAE3752}"/>
              </a:ext>
            </a:extLst>
          </p:cNvPr>
          <p:cNvSpPr/>
          <p:nvPr/>
        </p:nvSpPr>
        <p:spPr>
          <a:xfrm>
            <a:off x="5038281" y="1816328"/>
            <a:ext cx="4004117" cy="10012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実態（環境・学校の状況等）　</a:t>
            </a:r>
            <a:r>
              <a:rPr kumimoji="1" lang="ja-JP" altLang="en-US" sz="16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ネガティブ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kumimoji="1" lang="ja-JP" altLang="en-US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・バス通学、親の送迎の子どもが多い</a:t>
            </a:r>
            <a:endParaRPr kumimoji="1" lang="en-US" altLang="ja-JP" sz="1600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・校庭が狭い、子どもの数が少なく交流が</a:t>
            </a:r>
            <a:endParaRPr kumimoji="1" lang="en-US" altLang="ja-JP" sz="1600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少ない</a:t>
            </a:r>
            <a:endParaRPr kumimoji="1" lang="en-US" altLang="ja-JP" sz="1600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四角形: メモ 16">
            <a:extLst>
              <a:ext uri="{FF2B5EF4-FFF2-40B4-BE49-F238E27FC236}">
                <a16:creationId xmlns:a16="http://schemas.microsoft.com/office/drawing/2014/main" id="{56A355E7-4C41-01AE-ECEC-2D0DE3EBA75E}"/>
              </a:ext>
            </a:extLst>
          </p:cNvPr>
          <p:cNvSpPr/>
          <p:nvPr/>
        </p:nvSpPr>
        <p:spPr>
          <a:xfrm>
            <a:off x="104777" y="4734964"/>
            <a:ext cx="8913871" cy="2081223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/>
          </a:p>
          <a:p>
            <a:r>
              <a:rPr kumimoji="1" lang="en-US" altLang="ja-JP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取り組む・重点化する事項</a:t>
            </a:r>
            <a:r>
              <a:rPr kumimoji="1" lang="en-US" altLang="ja-JP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kumimoji="1" lang="ja-JP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・子どもたちが主体的に取り組む体育、保健体育授業の工夫・改善</a:t>
            </a:r>
            <a:endParaRPr kumimoji="1" lang="en-US" altLang="ja-JP" sz="24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・児童会・生徒会を活用した楽しく運動できる取組</a:t>
            </a:r>
            <a:endParaRPr kumimoji="1" lang="en-US" altLang="ja-JP" sz="24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・運動遊びの奨励、運動に親しむための校内外の仕掛け</a:t>
            </a:r>
            <a:endParaRPr kumimoji="1" lang="en-US" altLang="ja-JP" sz="24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（「とちぎっ子体力雷ジングひろば」のチャレンジランキングの活用の奨励）</a:t>
            </a:r>
            <a:endParaRPr kumimoji="1" lang="en-US" altLang="ja-JP" sz="2000" b="1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7E47B66-ED0F-4720-F1FA-09F6BFAC5546}"/>
              </a:ext>
            </a:extLst>
          </p:cNvPr>
          <p:cNvSpPr/>
          <p:nvPr/>
        </p:nvSpPr>
        <p:spPr>
          <a:xfrm>
            <a:off x="102680" y="570602"/>
            <a:ext cx="8939718" cy="11915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分析結果</a:t>
            </a:r>
            <a:r>
              <a:rPr kumimoji="1"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・県平均との比較（種目別など）</a:t>
            </a:r>
            <a:endParaRPr kumimoji="1" lang="en-US" altLang="ja-JP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dirty="0">
                <a:solidFill>
                  <a:schemeClr val="tx2">
                    <a:lumMod val="50000"/>
                    <a:lumOff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・アンケート結果（「運動実施」、「運動時間」等）</a:t>
            </a:r>
            <a:endParaRPr kumimoji="1" lang="en-US" altLang="ja-JP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dirty="0">
              <a:solidFill>
                <a:schemeClr val="tx2">
                  <a:lumMod val="50000"/>
                  <a:lumOff val="50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2E0B048-F676-3E67-88B4-579ABE6FED19}"/>
              </a:ext>
            </a:extLst>
          </p:cNvPr>
          <p:cNvGrpSpPr/>
          <p:nvPr/>
        </p:nvGrpSpPr>
        <p:grpSpPr>
          <a:xfrm>
            <a:off x="4008289" y="1765356"/>
            <a:ext cx="1167321" cy="1066334"/>
            <a:chOff x="3902141" y="1907068"/>
            <a:chExt cx="1167321" cy="1801993"/>
          </a:xfrm>
        </p:grpSpPr>
        <p:sp>
          <p:nvSpPr>
            <p:cNvPr id="12" name="矢印: 三方向 11">
              <a:extLst>
                <a:ext uri="{FF2B5EF4-FFF2-40B4-BE49-F238E27FC236}">
                  <a16:creationId xmlns:a16="http://schemas.microsoft.com/office/drawing/2014/main" id="{255F61E4-C680-B496-17AF-47AC0C7C84BA}"/>
                </a:ext>
              </a:extLst>
            </p:cNvPr>
            <p:cNvSpPr/>
            <p:nvPr/>
          </p:nvSpPr>
          <p:spPr>
            <a:xfrm rot="10800000">
              <a:off x="3902141" y="2355008"/>
              <a:ext cx="1167321" cy="1354053"/>
            </a:xfrm>
            <a:prstGeom prst="leftRightUp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CF44B65-7E2C-216F-5962-979701DB8142}"/>
                </a:ext>
              </a:extLst>
            </p:cNvPr>
            <p:cNvSpPr/>
            <p:nvPr/>
          </p:nvSpPr>
          <p:spPr>
            <a:xfrm>
              <a:off x="4361912" y="1907068"/>
              <a:ext cx="254332" cy="6727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矢印: 下 17">
            <a:extLst>
              <a:ext uri="{FF2B5EF4-FFF2-40B4-BE49-F238E27FC236}">
                <a16:creationId xmlns:a16="http://schemas.microsoft.com/office/drawing/2014/main" id="{04D04375-797A-B51B-CDBC-C5DF3CEDFBC3}"/>
              </a:ext>
            </a:extLst>
          </p:cNvPr>
          <p:cNvSpPr/>
          <p:nvPr/>
        </p:nvSpPr>
        <p:spPr>
          <a:xfrm>
            <a:off x="4257574" y="4379838"/>
            <a:ext cx="581659" cy="3284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23333E5-02EB-BAB1-C717-9B812794D9F0}"/>
              </a:ext>
            </a:extLst>
          </p:cNvPr>
          <p:cNvSpPr txBox="1"/>
          <p:nvPr/>
        </p:nvSpPr>
        <p:spPr>
          <a:xfrm>
            <a:off x="2076110" y="2842178"/>
            <a:ext cx="494458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○○学校の体力向上の目標設定</a:t>
            </a:r>
          </a:p>
        </p:txBody>
      </p:sp>
    </p:spTree>
    <p:extLst>
      <p:ext uri="{BB962C8B-B14F-4D97-AF65-F5344CB8AC3E}">
        <p14:creationId xmlns:p14="http://schemas.microsoft.com/office/powerpoint/2010/main" val="59149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</TotalTime>
  <Words>404</Words>
  <Application>Microsoft Office PowerPoint</Application>
  <PresentationFormat>画面に合わせる (4:3)</PresentationFormat>
  <Paragraphs>50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UD デジタル 教科書体 NK-B</vt:lpstr>
      <vt:lpstr>游ゴシック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児玉健</dc:creator>
  <cp:lastModifiedBy>塩田　久美子</cp:lastModifiedBy>
  <cp:revision>33</cp:revision>
  <cp:lastPrinted>2025-02-04T09:08:28Z</cp:lastPrinted>
  <dcterms:created xsi:type="dcterms:W3CDTF">2024-10-23T04:26:16Z</dcterms:created>
  <dcterms:modified xsi:type="dcterms:W3CDTF">2025-04-16T00:00:01Z</dcterms:modified>
</cp:coreProperties>
</file>